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83" r:id="rId4"/>
    <p:sldId id="278" r:id="rId5"/>
    <p:sldId id="279" r:id="rId6"/>
    <p:sldId id="280" r:id="rId7"/>
    <p:sldId id="281" r:id="rId8"/>
    <p:sldId id="307" r:id="rId9"/>
    <p:sldId id="308" r:id="rId10"/>
    <p:sldId id="282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311" r:id="rId19"/>
    <p:sldId id="292" r:id="rId20"/>
    <p:sldId id="293" r:id="rId21"/>
    <p:sldId id="310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59" autoAdjust="0"/>
    <p:restoredTop sz="94660"/>
  </p:normalViewPr>
  <p:slideViewPr>
    <p:cSldViewPr snapToGrid="0">
      <p:cViewPr varScale="1">
        <p:scale>
          <a:sx n="62" d="100"/>
          <a:sy n="62" d="100"/>
        </p:scale>
        <p:origin x="664" y="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C4D8-7267-481C-97FB-88531F8E7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45EB4-C8E9-4276-9892-A8BD1C24C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52CF-CF54-495A-A737-C76F22C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82B9-480E-49D4-AFD3-A3BC21B8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FFCE-F9B6-482C-816E-091792F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024C-8551-48EC-85CB-36598BB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9F4-208D-4BAB-82BE-F275945E2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1D84-11A2-4845-9DEE-21A1FB2F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61C0-7A06-45C8-A0F8-23FAD46F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CCC8-2ED3-42E3-8030-B0E9DF79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5E5C2-3281-4A33-88C5-C97138BFA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B8C3E-19EC-4156-82C4-FA8E3ACF7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120-4C33-4D5C-A088-1E777963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C907-51F8-4CCC-8671-CA5B649E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0B0B-A14D-4BA5-A718-F6E7ADBC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7FC0-FF7C-4F6B-A842-ECAEDD75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3BD4-EEBC-444E-88DB-259F6F33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BFAAB-6BAC-4D88-8AF7-FC846BF0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D7F4-E6AC-4CB6-B687-556E6DB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03C-113A-46CC-AC65-292EB067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4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7A4B-0F44-4E42-939A-CDE6C4A4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B6593-CC60-4C4A-B097-A7D3799B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6C689-8E98-4045-AAAC-AC66298D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DCE6-A108-4CE1-BB08-97701D34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8B96D-492C-4CC3-A033-5EA3A2F3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6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1157-304E-4446-9FA2-A0D0F7A5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CE9E-70A6-48AD-A24A-13D574383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E2C5-1B89-4EE8-A540-906472A1F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BB858-CDD0-459B-8AA4-9272BD26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7E86D-82BE-4E26-A9C3-95CC0F49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D830B-C931-46B1-8F17-16243BFD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ABEE-5ED7-4733-B755-CB96ADE7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0618-A658-46BD-AB6D-8208DA7FC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67DBE-C48C-42A1-94A3-9527A0944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27F4C-4D8F-4F03-9881-DADD3BC80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7925D-369F-411F-B885-734AB70D2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643A2-98F3-42F1-9A82-FA5FFD7F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62CF4-4E17-4D39-8E8E-8949A9CD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EEB83-1757-489A-8EE3-E5F48A35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0B1-6BD1-4645-81EE-9AC7858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856AC-1564-422B-A261-A405B221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EC8FB-F905-4A5D-AB53-12C1AADB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74DBB-D2BA-424E-A50D-E0D78897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92351-298C-4CA7-A9E3-56F637F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1D90-C9C0-4B17-89C3-13DA3A91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314D-FD1B-4975-AE16-9CDCC63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9E3F-372A-407D-B334-3FD2775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0B83-8870-4B46-9F59-5CC84DEF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C3D7-7F10-42DA-8696-266C3AE69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E5CF6-7F8D-4850-9864-97DA86E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46AFE-B880-46F5-B5C6-2DEC8AAF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75EDA-D7C7-4D5B-8ADA-2C4C0D16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9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A279-B977-4A7C-87E5-62231D94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0D755-8571-44A5-AE1A-89C9201F5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34A2E-AFFE-48A4-A1FD-8FC6BEE61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5560A-540C-47FC-A6B0-66552206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A1103-4151-4737-9D9F-ECB366AA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B3C5-F017-4E10-86F3-4C24DEFA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EBDDA-E62D-4396-A585-79909DF6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1B46D-FE47-4863-91F5-8DF27DBA3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7AB05-0A06-4E1C-9ABC-94BB04320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9539-6AA4-4B20-8277-ACCA791514EF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3E9AF-D197-4E5B-86F0-EB12503E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7BCB-A864-4AA7-AA0C-5BBFBA97E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E126-A573-1D84-4218-09A477F5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H" sz="3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CSM 491 -  Graph Theory and Its Application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68C0E-9B9D-9792-9819-CA023A37D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935896"/>
            <a:ext cx="6787025" cy="2111442"/>
          </a:xfrm>
        </p:spPr>
        <p:txBody>
          <a:bodyPr>
            <a:normAutofit/>
          </a:bodyPr>
          <a:lstStyle/>
          <a:p>
            <a:r>
              <a:rPr lang="en-GH" sz="2400" dirty="0"/>
              <a:t>Lecture</a:t>
            </a:r>
            <a:r>
              <a:rPr lang="en-GB" sz="2400" dirty="0"/>
              <a:t> 4</a:t>
            </a:r>
            <a:endParaRPr lang="en-GH" sz="2400" dirty="0"/>
          </a:p>
          <a:p>
            <a:r>
              <a:rPr lang="en-GH" sz="2400" dirty="0"/>
              <a:t>by </a:t>
            </a:r>
          </a:p>
          <a:p>
            <a:r>
              <a:rPr lang="en-US" sz="2400" dirty="0"/>
              <a:t>Dr. Oliver Kornyo</a:t>
            </a:r>
            <a:endParaRPr lang="en-GH" dirty="0"/>
          </a:p>
          <a:p>
            <a:pPr algn="l"/>
            <a:r>
              <a:rPr lang="en-GH" sz="2400" dirty="0"/>
              <a:t>		Dept. </a:t>
            </a:r>
            <a:r>
              <a:rPr lang="en-GH" dirty="0"/>
              <a:t>of Computer Science</a:t>
            </a:r>
          </a:p>
          <a:p>
            <a:pPr algn="l"/>
            <a:endParaRPr lang="en-GH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5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C55F-5262-B738-8146-80D619E9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584"/>
            <a:ext cx="10515600" cy="107549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dirty="0"/>
              <a:t>E</a:t>
            </a:r>
            <a:r>
              <a:rPr lang="en-GH" dirty="0"/>
              <a:t>ULER GRAPHS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5D55-448B-0B32-05B7-4C6F4D3CC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given connected graph G is an Euler graph if and only if all vertices of G are of even degree</a:t>
            </a:r>
            <a:endParaRPr lang="en-GH" dirty="0"/>
          </a:p>
          <a:p>
            <a:endParaRPr lang="en-GH" dirty="0"/>
          </a:p>
          <a:p>
            <a:r>
              <a:rPr lang="en-GB" dirty="0"/>
              <a:t>One often encounters Euler lines in various puzzles. The problem common to these puzzles is to find how a given picture can be drawn in one continuous line without retracing and without lifting the pencil from the paper.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953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C7E3-AD9A-4A3D-BFDA-8A8ED2A9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GH" dirty="0"/>
              <a:t>ULER GRAPHS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EDD75-A7AB-485E-9CF9-DDC8022E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6452937" cy="47250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The drawing in Fig. 2-12(a) is called Mohammed’s scimitars and is believed to have come from the Arabs. The one in Fig. 2-12(b) is, of course, the star of David. </a:t>
            </a:r>
            <a:endParaRPr lang="en-GH" sz="2400" dirty="0"/>
          </a:p>
          <a:p>
            <a:pPr>
              <a:lnSpc>
                <a:spcPct val="100000"/>
              </a:lnSpc>
            </a:pPr>
            <a:r>
              <a:rPr lang="en-GB" sz="2400" dirty="0"/>
              <a:t>In defining an Euler line some authors drop the requirement that the walk be closed. For example, the walk a 1 c 2 d 3 a 4 b 5 d 6 e 7 b in Fig. 2-13, which includes all the edges of the graph and does not retrace any edge, is not closed. The initial vertex is a and the final vertex is b. </a:t>
            </a:r>
            <a:endParaRPr lang="en-GH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3D05C-AA6C-4587-B40A-11B70683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75" y="1934487"/>
            <a:ext cx="45053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6BD1-EA38-4091-B212-BC876287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026"/>
            <a:ext cx="10515600" cy="522043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H" dirty="0"/>
              <a:t>EULER GRAPH - UNICURSAL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8F84B-C9A1-4EAB-A4B6-5F569BF1D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012"/>
            <a:ext cx="10515600" cy="438996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Aft>
                <a:spcPts val="800"/>
              </a:spcAft>
            </a:pPr>
            <a:r>
              <a:rPr lang="en-GB" sz="2400" dirty="0"/>
              <a:t>We shall call such an open walk that includes (or traces or covers) all edges of a graph without retracing any edge a unicursal line or an open Euler line. A (connected) graph that has a unicursal line will be called a unicursal graph.</a:t>
            </a:r>
            <a:endParaRPr lang="en-GH" sz="2400" dirty="0"/>
          </a:p>
          <a:p>
            <a:pPr algn="just">
              <a:lnSpc>
                <a:spcPct val="100000"/>
              </a:lnSpc>
              <a:spcAft>
                <a:spcPts val="800"/>
              </a:spcAft>
            </a:pPr>
            <a:r>
              <a:rPr lang="en-GH" sz="2400" dirty="0"/>
              <a:t>I</a:t>
            </a:r>
            <a:r>
              <a:rPr lang="en-GB" sz="2400" dirty="0"/>
              <a:t>t is clear that by adding an edge between the initial and final vertices of a unicursal line we shall get an Euler line. Thus a connected graph is unicursal if and only if it has exactly two vertices of odd degree.</a:t>
            </a:r>
            <a:endParaRPr lang="en-GH" sz="2400" dirty="0"/>
          </a:p>
          <a:p>
            <a:pPr algn="just">
              <a:lnSpc>
                <a:spcPct val="100000"/>
              </a:lnSpc>
              <a:spcAft>
                <a:spcPts val="800"/>
              </a:spcAft>
            </a:pPr>
            <a:endParaRPr lang="en-GH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1E7DB5-C0EA-4948-B1CA-3417F96AA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2" y="4088292"/>
            <a:ext cx="31908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0159-3F00-42CD-A539-E322127D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4878"/>
            <a:ext cx="10515600" cy="810802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dirty="0"/>
              <a:t>OPERATIONS ON GRAPHS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74414-71F8-4425-8E29-BAEDE004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union of two graphs G1 = (V1 , E1 ) and G2 = (V2 , E2 ) is another graph G3 (written as G3 = G1 ⋃ G2 ) whose vertex set V3 = V1 ⋃ V2 and the edge set E3 = E1 ⋃ E2 .</a:t>
            </a:r>
            <a:endParaRPr lang="en-GH" dirty="0"/>
          </a:p>
          <a:p>
            <a:r>
              <a:rPr lang="en-GB" dirty="0"/>
              <a:t>Likewise, the intersection G1 ⋂ G2 of graphs G1 and G2 is a graph G4 consisting only of those vertices and edges that are in both G1 and G2</a:t>
            </a:r>
            <a:r>
              <a:rPr lang="en-GH" dirty="0"/>
              <a:t>.</a:t>
            </a:r>
          </a:p>
          <a:p>
            <a:r>
              <a:rPr lang="en-GB" dirty="0"/>
              <a:t>The ring sum of two graphs G1 and G2 (written as G1 ⊕ G2 ) is a graph consisting of the vertex set V1 ⋃ V2 and of edges that are either in G1 or G2 , but not in both.</a:t>
            </a:r>
            <a:endParaRPr lang="en-GB" sz="2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79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9057-EA46-4753-9247-D41E4C00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299"/>
            <a:ext cx="10515600" cy="748703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dirty="0"/>
              <a:t>OPERATIONS ON GRAPHS</a:t>
            </a:r>
            <a:r>
              <a:rPr lang="en-GH" sz="3200" dirty="0"/>
              <a:t> (</a:t>
            </a:r>
            <a:r>
              <a:rPr lang="en-GH" sz="3200" dirty="0" err="1"/>
              <a:t>Cont</a:t>
            </a:r>
            <a:r>
              <a:rPr lang="en-GH" sz="3200" dirty="0"/>
              <a:t>’)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E8B4-C802-475E-9C62-E8D6A3F8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979"/>
            <a:ext cx="10515600" cy="3922788"/>
          </a:xfrm>
        </p:spPr>
        <p:txBody>
          <a:bodyPr>
            <a:normAutofit/>
          </a:bodyPr>
          <a:lstStyle/>
          <a:p>
            <a:r>
              <a:rPr lang="en-GB" sz="2000" dirty="0"/>
              <a:t>It is obvious from their definitions that the three operations just mentioned are commutative. That is,</a:t>
            </a:r>
            <a:endParaRPr lang="en-GH" sz="2000" dirty="0"/>
          </a:p>
          <a:p>
            <a:r>
              <a:rPr lang="en-GB" sz="2000" dirty="0"/>
              <a:t>If G1 and G2 are edge disjoint, then G1 ⋂ G2 is a null graph, and G1 ⊕ G2 = G1 ⋃ G2 . If G1 and G2 are vertex disjoint, then G1 ⋂ G2 is empty. For any graph G</a:t>
            </a:r>
            <a:endParaRPr lang="en-GH" sz="2000" dirty="0"/>
          </a:p>
          <a:p>
            <a:r>
              <a:rPr lang="en-GB" sz="2000" dirty="0"/>
              <a:t>If g is a subgraph of G, then G ⊕ g is, by definition, that subgraph of G which remains after all the edges in g have been removed from G. Therefore, G ⊕ g is written as G − g, whenever g ⊆ G. Because of this complementary nature, G ⊕ g = G − g is often called the complement of g in G</a:t>
            </a:r>
            <a:endParaRPr lang="en-GH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99DBF-40A7-48EE-8CAA-1E8353D9C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63" y="4099734"/>
            <a:ext cx="2277527" cy="12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3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57B7-172A-4E8A-8342-2005D3C9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570171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H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DECOMPOSITION</a:t>
            </a:r>
            <a:endParaRPr lang="en-G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D931D-E1AE-4A0F-811F-4575771880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0002"/>
                <a:ext cx="10515600" cy="4277995"/>
              </a:xfrm>
            </p:spPr>
            <p:txBody>
              <a:bodyPr/>
              <a:lstStyle/>
              <a:p>
                <a:r>
                  <a:rPr lang="en-GB" dirty="0"/>
                  <a:t>A graph G is said to have been decomposed into two subgraphs g1 and g2 if </a:t>
                </a:r>
                <a:endParaRPr lang="en-GH" dirty="0"/>
              </a:p>
              <a:p>
                <a:endParaRPr lang="en-GH" dirty="0"/>
              </a:p>
              <a:p>
                <a:endParaRPr lang="en-GH" dirty="0"/>
              </a:p>
              <a:p>
                <a:r>
                  <a:rPr lang="en-GB" dirty="0"/>
                  <a:t>In other words, every edge of G occurs either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or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, but not in both. Some of the vertices, however, may occur in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H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H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. In decomposition, isolated vertices are disregarded. A graph containing m edges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H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H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/>
                  <a:t>} can be decomposed in 2m - 1 − 1 different ways into pairs of subgraphs g1 , g2 </a:t>
                </a:r>
                <a:r>
                  <a:rPr lang="en-GB" b="1" dirty="0"/>
                  <a:t>(why?)</a:t>
                </a:r>
                <a:r>
                  <a:rPr lang="en-GB" dirty="0"/>
                  <a:t>.</a:t>
                </a:r>
                <a:endParaRPr lang="en-G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D931D-E1AE-4A0F-811F-4575771880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0002"/>
                <a:ext cx="10515600" cy="4277995"/>
              </a:xfrm>
              <a:blipFill>
                <a:blip r:embed="rId2"/>
                <a:stretch>
                  <a:fillRect l="-1043" t="-2425" r="-1159"/>
                </a:stretch>
              </a:blipFill>
            </p:spPr>
            <p:txBody>
              <a:bodyPr/>
              <a:lstStyle/>
              <a:p>
                <a:r>
                  <a:rPr lang="en-G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734614B-5A64-478D-A6FD-DA73E245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978" y="2171449"/>
            <a:ext cx="1939356" cy="8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6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1028-948D-49B2-A31D-66E21C5E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5"/>
            <a:ext cx="10515600" cy="623528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H" dirty="0"/>
              <a:t>GRAPHICAL REPRESENTATION OF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0F29F3-CF1C-4FD8-9500-B20B12AA6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732" y="1241891"/>
            <a:ext cx="5811455" cy="4909455"/>
          </a:xfrm>
        </p:spPr>
      </p:pic>
    </p:spTree>
    <p:extLst>
      <p:ext uri="{BB962C8B-B14F-4D97-AF65-F5344CB8AC3E}">
        <p14:creationId xmlns:p14="http://schemas.microsoft.com/office/powerpoint/2010/main" val="365817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C945-CB36-4A2F-80E5-65B8E411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ELETION</a:t>
            </a:r>
            <a:endParaRPr lang="en-G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1C756-F23D-44B6-8B7C-49CE5B2724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169"/>
                <a:ext cx="10515600" cy="466090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If vi is a vertex in graph G, then G — vi denotes a subgraph of G obtained by deleting (i.e., removing) vi from G. Deletion of a vertex always implies the deletion of all edges incident on that vertex. (See Fig. 2-15.) If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𝑒𝑗</m:t>
                    </m:r>
                  </m:oMath>
                </a14:m>
                <a:r>
                  <a:rPr lang="en-GB" dirty="0"/>
                  <a:t> is an edge in G, then G —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𝑒𝑗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a subgraph of G obtained by deleting </a:t>
                </a:r>
                <a:r>
                  <a:rPr lang="en-GB" dirty="0" err="1"/>
                  <a:t>ej</a:t>
                </a:r>
                <a:r>
                  <a:rPr lang="en-GB" dirty="0"/>
                  <a:t> from G. Deletion of an edge does not imply deletion of its end vertices. Therefore G −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𝑒𝑗</m:t>
                    </m:r>
                  </m:oMath>
                </a14:m>
                <a:r>
                  <a:rPr lang="en-GB" dirty="0"/>
                  <a:t> = G ⊕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𝑒𝑗</m:t>
                    </m:r>
                  </m:oMath>
                </a14:m>
                <a:r>
                  <a:rPr lang="en-GB" dirty="0"/>
                  <a:t> .</a:t>
                </a:r>
                <a:endParaRPr lang="en-GH" dirty="0"/>
              </a:p>
              <a:p>
                <a:endParaRPr lang="en-G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1C756-F23D-44B6-8B7C-49CE5B2724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169"/>
                <a:ext cx="10515600" cy="4660908"/>
              </a:xfrm>
              <a:blipFill>
                <a:blip r:embed="rId2"/>
                <a:stretch>
                  <a:fillRect l="-1043" t="-2225"/>
                </a:stretch>
              </a:blipFill>
            </p:spPr>
            <p:txBody>
              <a:bodyPr/>
              <a:lstStyle/>
              <a:p>
                <a:r>
                  <a:rPr lang="en-G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F24C479-5EA6-401A-95E2-4D1E8A34F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95" y="3918623"/>
            <a:ext cx="5305426" cy="24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9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C945-CB36-4A2F-80E5-65B8E411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5"/>
            <a:ext cx="10515600" cy="762676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G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USION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C756-F23D-44B6-8B7C-49CE5B272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3056020"/>
          </a:xfrm>
        </p:spPr>
        <p:txBody>
          <a:bodyPr>
            <a:normAutofit/>
          </a:bodyPr>
          <a:lstStyle/>
          <a:p>
            <a:r>
              <a:rPr lang="en-GB" dirty="0"/>
              <a:t>A pair of vertices a, b in a graph are said to be fused (merged or identified) if the two vertices are replaced by a single new vertex such that every edge that was incident on either a or b or on both is incident on the new vertex. Thus, fusion of two vertices does not alter the number of edges, but it reduces the number of vertices by one. See Fig. 2-16 for an example. </a:t>
            </a:r>
            <a:endParaRPr lang="en-G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91957-BB66-4A7A-A9E2-6909F9A8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28" y="3734830"/>
            <a:ext cx="6361543" cy="25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6DE81-DA9C-412E-899F-EA314A59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5"/>
            <a:ext cx="10515600" cy="762676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dirty="0"/>
              <a:t>HAMILTONIAN CIRCUITS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CE5C-E0F0-40FC-85DC-BD99B47BD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2719137"/>
          </a:xfrm>
        </p:spPr>
        <p:txBody>
          <a:bodyPr>
            <a:normAutofit fontScale="92500"/>
          </a:bodyPr>
          <a:lstStyle/>
          <a:p>
            <a:r>
              <a:rPr lang="en-GB" dirty="0"/>
              <a:t>Hamiltonian circuit in a connected graph is defined as a closed walk that traverses every vertex of G exactly once, except of course the starting vertex, at which the walk also terminates. </a:t>
            </a:r>
            <a:endParaRPr lang="en-GH" dirty="0"/>
          </a:p>
          <a:p>
            <a:r>
              <a:rPr lang="en-GB" dirty="0"/>
              <a:t>For example, in the graph of Fig. 2-20(a) starting at vertex v, if one traverses along the edges shown in heavy lines— passing through each vertex exactly once—one gets a Hamiltonian circuit. A Hamiltonian circuit for the graph in Fig. 2-20(b) is also shown by heavy lines</a:t>
            </a:r>
            <a:endParaRPr lang="en-G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376F83-3114-458C-AFB9-C4E0C672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501" y="4059331"/>
            <a:ext cx="4866998" cy="19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3156-26FF-0ED3-73D6-EEA02705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Paths and cycles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D6F6-B091-4085-4143-37BF067C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H" b="1" dirty="0"/>
              <a:t>Lecture Outline</a:t>
            </a:r>
          </a:p>
          <a:p>
            <a:r>
              <a:rPr lang="en-GH" dirty="0"/>
              <a:t>Connectivity</a:t>
            </a:r>
          </a:p>
          <a:p>
            <a:r>
              <a:rPr lang="en-GH" dirty="0"/>
              <a:t>Connected and Disconnected Graph</a:t>
            </a:r>
          </a:p>
          <a:p>
            <a:r>
              <a:rPr lang="en-GH" dirty="0"/>
              <a:t>Euler Graphs</a:t>
            </a:r>
          </a:p>
          <a:p>
            <a:r>
              <a:rPr lang="en-GH" dirty="0"/>
              <a:t>Operation of Graphs</a:t>
            </a:r>
          </a:p>
          <a:p>
            <a:r>
              <a:rPr lang="en-GH" dirty="0"/>
              <a:t>Hamiltonian Circuits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44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TRAVELING-MARKET WOMAN PROBLEM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problem closely related to the question of Hamiltonian circuits is the traveling-salesman problem, stated as follows: A </a:t>
            </a:r>
            <a:r>
              <a:rPr lang="en-GH" dirty="0"/>
              <a:t>market</a:t>
            </a:r>
            <a:r>
              <a:rPr lang="en-GB" dirty="0"/>
              <a:t> </a:t>
            </a:r>
            <a:r>
              <a:rPr lang="en-GH" dirty="0"/>
              <a:t>woman</a:t>
            </a:r>
            <a:r>
              <a:rPr lang="en-GB" dirty="0"/>
              <a:t> is required to visit a number of cities during a trip. Given the distances between the cities, in what order should he travel so as to visit every city precisely once and return home, with the minimum mileage travelled?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14823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608051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Assignment 2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975"/>
            <a:ext cx="10515600" cy="5032101"/>
          </a:xfrm>
        </p:spPr>
        <p:txBody>
          <a:bodyPr>
            <a:normAutofit/>
          </a:bodyPr>
          <a:lstStyle/>
          <a:p>
            <a:r>
              <a:rPr lang="en-GH" dirty="0"/>
              <a:t>Q1. </a:t>
            </a:r>
            <a:r>
              <a:rPr lang="en-GB" dirty="0"/>
              <a:t>You are given a 10-piece domino set whose titles have the following set of dots: (1, 2); (1, 3); (1, 4); (1, 5); (2, 3); (2, 4); (2, 5); (3, 4); (3, 5); (4, 5). Discuss the possibility of arranging the tiles in a connected series such that one number on a title always touches the same number on its neighbour. (Hint: Use a five-vertex complete graph and see if it is an Euler graph.) </a:t>
            </a:r>
            <a:endParaRPr lang="en-GH" dirty="0"/>
          </a:p>
          <a:p>
            <a:r>
              <a:rPr lang="en-GH" dirty="0"/>
              <a:t>Q2. </a:t>
            </a:r>
            <a:r>
              <a:rPr lang="en-GB" dirty="0"/>
              <a:t>A round-robin tournament (when every player plays against every other) among n players (n being an even number) can be represented by a complete graph of n vertices. Discuss how you would schedule the tournaments to finish in the shortest possible time. 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4076863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BEAE-AE0C-A113-CB6C-C6597B310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7204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D1A-63AB-4B27-B62E-E70068BE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Connectivity</a:t>
            </a:r>
            <a:endParaRPr lang="en-G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7ACD6-4BD5-4E59-B7C6-49C4E271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2" y="1934486"/>
            <a:ext cx="10856494" cy="27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2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0E82-1A2A-0BFE-24E6-ACBBA069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666423"/>
          </a:xfrm>
        </p:spPr>
        <p:txBody>
          <a:bodyPr>
            <a:normAutofit fontScale="90000"/>
          </a:bodyPr>
          <a:lstStyle/>
          <a:p>
            <a:r>
              <a:rPr lang="en-GH" dirty="0"/>
              <a:t>The Concept of a Walk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B46C35-BFE9-41F3-A040-267F5054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5"/>
            <a:ext cx="4215063" cy="4698572"/>
          </a:xfrm>
        </p:spPr>
        <p:txBody>
          <a:bodyPr>
            <a:normAutofit fontScale="92500"/>
          </a:bodyPr>
          <a:lstStyle/>
          <a:p>
            <a:r>
              <a:rPr lang="en-GB" dirty="0"/>
              <a:t>A walk in which all the edges are distinct is a trail. If, in addition, the vertices VQ, VJ, . . . , </a:t>
            </a:r>
            <a:r>
              <a:rPr lang="en-GB" dirty="0" err="1"/>
              <a:t>vm</a:t>
            </a:r>
            <a:r>
              <a:rPr lang="en-GB" dirty="0"/>
              <a:t> are distinct (except, possibly, VQ = </a:t>
            </a:r>
            <a:r>
              <a:rPr lang="en-GB" dirty="0" err="1"/>
              <a:t>vm</a:t>
            </a:r>
            <a:r>
              <a:rPr lang="en-GB" dirty="0"/>
              <a:t>), then the trail is a path. A Connectivity 27 path or trail is closed if VQ = </a:t>
            </a:r>
            <a:r>
              <a:rPr lang="en-GB" dirty="0" err="1"/>
              <a:t>vm</a:t>
            </a:r>
            <a:r>
              <a:rPr lang="en-GB" dirty="0"/>
              <a:t>, and a closed path containing at least one edge is a cycle. Note that any loop or pair of multiple edges is a cycle. </a:t>
            </a:r>
            <a:endParaRPr lang="en-GH" dirty="0"/>
          </a:p>
          <a:p>
            <a:endParaRPr lang="en-G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CA5BF-0AF8-4733-BD71-EF85D5AA9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221" y="877290"/>
            <a:ext cx="5755273" cy="1753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91D277-3962-4721-81B4-C7C82274B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" t="8719" r="3" b="-8719"/>
          <a:stretch/>
        </p:blipFill>
        <p:spPr>
          <a:xfrm>
            <a:off x="5053263" y="3086504"/>
            <a:ext cx="7130603" cy="136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5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873E-AF2D-F451-90EB-8C432EDE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H" dirty="0"/>
              <a:t>Connected and Disconnected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475B-EBA9-2D87-2C90-D360B8B5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Note that a graph is connected if and only if there is a path between each pair of vertices (see Fig. 5.2). </a:t>
            </a:r>
            <a:endParaRPr lang="en-GH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381CC-A3BF-451A-A752-A0DB1CC3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26" y="2869030"/>
            <a:ext cx="8761748" cy="302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4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2345-7D31-36F1-54AE-E09C07D9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H" dirty="0"/>
              <a:t>Disconnecting 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7BCB1-C18E-9A7C-0182-B1637AC61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6295"/>
                <a:ext cx="10515600" cy="478856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 disconnecting set in a connected graph G is a set of edges whose removal disconnects G. For example, in the graph of Fig. 5.3, the sets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H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H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dirty="0"/>
                  <a:t>} and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H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H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7,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H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GH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GB" dirty="0"/>
                  <a:t>} are both disconnecting sets of G; the disconnected graph left after removal of the second is shown in Fig. 5.4. </a:t>
                </a:r>
                <a:endParaRPr lang="en-GH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7BCB1-C18E-9A7C-0182-B1637AC61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6295"/>
                <a:ext cx="10515600" cy="4788568"/>
              </a:xfrm>
              <a:blipFill>
                <a:blip r:embed="rId2"/>
                <a:stretch>
                  <a:fillRect l="-1043" t="-2036" r="-116"/>
                </a:stretch>
              </a:blipFill>
            </p:spPr>
            <p:txBody>
              <a:bodyPr/>
              <a:lstStyle/>
              <a:p>
                <a:r>
                  <a:rPr lang="en-G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96AD9D5-7FBB-4D78-812F-47A003E9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5041"/>
            <a:ext cx="5015471" cy="2066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ED1E8-B7A8-449A-A65C-6571E420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35040"/>
            <a:ext cx="5330958" cy="20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6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4B0F-AC45-C074-63A6-05075FAD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H" dirty="0"/>
              <a:t>Cut 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BB35-5444-B42D-552C-555FC5328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10515600" cy="4277995"/>
          </a:xfrm>
        </p:spPr>
        <p:txBody>
          <a:bodyPr>
            <a:normAutofit/>
          </a:bodyPr>
          <a:lstStyle/>
          <a:p>
            <a:r>
              <a:rPr lang="en-GH" dirty="0"/>
              <a:t>A </a:t>
            </a:r>
            <a:r>
              <a:rPr lang="en-GB" dirty="0" err="1"/>
              <a:t>cutset</a:t>
            </a:r>
            <a:r>
              <a:rPr lang="en-GH" dirty="0"/>
              <a:t> is </a:t>
            </a:r>
            <a:r>
              <a:rPr lang="en-GB" dirty="0"/>
              <a:t>a disconnecting set, no proper subset of which is a disconnecting set. In the above example, only the second disconnecting set is a </a:t>
            </a:r>
            <a:r>
              <a:rPr lang="en-GB" dirty="0" err="1"/>
              <a:t>cutset</a:t>
            </a:r>
            <a:r>
              <a:rPr lang="en-GB" dirty="0"/>
              <a:t>. Note that the removal of the edges in a </a:t>
            </a:r>
            <a:r>
              <a:rPr lang="en-GB" dirty="0" err="1"/>
              <a:t>cutset</a:t>
            </a:r>
            <a:r>
              <a:rPr lang="en-GB" dirty="0"/>
              <a:t> always leaves a graph with exactly two components.</a:t>
            </a:r>
            <a:endParaRPr lang="en-GH" dirty="0"/>
          </a:p>
          <a:p>
            <a:r>
              <a:rPr lang="en-GB" dirty="0"/>
              <a:t> If a </a:t>
            </a:r>
            <a:r>
              <a:rPr lang="en-GB" dirty="0" err="1"/>
              <a:t>cutset</a:t>
            </a:r>
            <a:r>
              <a:rPr lang="en-GB" dirty="0"/>
              <a:t> has only one edge e, we call e a bridge (see Fig. 5.5). </a:t>
            </a:r>
            <a:endParaRPr lang="en-GH" dirty="0"/>
          </a:p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F6718D8-1231-4989-82F1-5478E4AA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281" y="4110078"/>
            <a:ext cx="5888455" cy="20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0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4B0F-AC45-C074-63A6-05075FAD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H" dirty="0"/>
              <a:t>Edge Connectivity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BB35-5444-B42D-552C-555FC5328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10515600" cy="4277995"/>
          </a:xfrm>
        </p:spPr>
        <p:txBody>
          <a:bodyPr>
            <a:normAutofit/>
          </a:bodyPr>
          <a:lstStyle/>
          <a:p>
            <a:r>
              <a:rPr lang="en-GB" dirty="0"/>
              <a:t>If G is connected, its edge connectivity X(G) is the size of the smallest </a:t>
            </a:r>
            <a:r>
              <a:rPr lang="en-GB" dirty="0" err="1"/>
              <a:t>cutset</a:t>
            </a:r>
            <a:r>
              <a:rPr lang="en-GB" dirty="0"/>
              <a:t> in G. Thus X(G) is the minimum number of edges that we need to delete in order to disconnect G. </a:t>
            </a:r>
            <a:endParaRPr lang="en-GH" dirty="0"/>
          </a:p>
          <a:p>
            <a:r>
              <a:rPr lang="en-GB" dirty="0"/>
              <a:t>For example, if G is the graph of Fig. 5.3, then X(G) - 2, corresponding to the </a:t>
            </a:r>
            <a:r>
              <a:rPr lang="en-GB" dirty="0" err="1"/>
              <a:t>cutset</a:t>
            </a:r>
            <a:r>
              <a:rPr lang="en-GB" dirty="0"/>
              <a:t> { k. Thus the graph of Fig. 5.3 is 1-edge connected and 2-edge connected, but not 3-edge connected.</a:t>
            </a:r>
          </a:p>
        </p:txBody>
      </p:sp>
    </p:spTree>
    <p:extLst>
      <p:ext uri="{BB962C8B-B14F-4D97-AF65-F5344CB8AC3E}">
        <p14:creationId xmlns:p14="http://schemas.microsoft.com/office/powerpoint/2010/main" val="183065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4B0F-AC45-C074-63A6-05075FAD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449855"/>
          </a:xfrm>
        </p:spPr>
        <p:txBody>
          <a:bodyPr>
            <a:normAutofit fontScale="90000"/>
          </a:bodyPr>
          <a:lstStyle/>
          <a:p>
            <a:r>
              <a:rPr lang="en-GH" b="1" dirty="0"/>
              <a:t>Separating 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BB35-5444-B42D-552C-555FC5328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187"/>
            <a:ext cx="10515600" cy="325062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separating set in a connected graph G is a set of vertices whose deletion disconnects G; recall that when we delete a vertex, we also remove its incident edges. </a:t>
            </a:r>
            <a:endParaRPr lang="en-GH" dirty="0"/>
          </a:p>
          <a:p>
            <a:r>
              <a:rPr lang="en-GB" dirty="0"/>
              <a:t>For example, in the graph of Fig. 5.3, the sets {w, x} and {w, x, y} are separating sets of G; the disconnected graph left after removal of the first is shown in Fig. 5.6. If a separating set contains only one vertex v, we call v a cut-vertex (see Fig. 5.7). These definitions extend immediately to disconnected graphs, as above.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24B39-3E9E-4970-8DAF-FECE2D086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3956"/>
            <a:ext cx="5092636" cy="1865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E893F-F2CD-4D21-A5A9-C125699E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99669"/>
            <a:ext cx="5491972" cy="19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WC light.potx" id="{3AAB5C5D-F81D-415E-B016-C95F4778E009}" vid="{707FFEF3-20E4-4742-9351-C9F6B3F1404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KWC light</Template>
  <TotalTime>1436</TotalTime>
  <Words>1684</Words>
  <Application>Microsoft Office PowerPoint</Application>
  <PresentationFormat>Widescreen</PresentationFormat>
  <Paragraphs>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Wingdings</vt:lpstr>
      <vt:lpstr>Office Theme</vt:lpstr>
      <vt:lpstr>CSM 491 -  Graph Theory and Its Application</vt:lpstr>
      <vt:lpstr>Paths and cycles</vt:lpstr>
      <vt:lpstr>Connectivity</vt:lpstr>
      <vt:lpstr>The Concept of a Walk</vt:lpstr>
      <vt:lpstr>Connected and Disconnected</vt:lpstr>
      <vt:lpstr>Disconnecting Set</vt:lpstr>
      <vt:lpstr>Cut Set</vt:lpstr>
      <vt:lpstr>Edge Connectivity</vt:lpstr>
      <vt:lpstr>Separating Set</vt:lpstr>
      <vt:lpstr>EULER GRAPHS</vt:lpstr>
      <vt:lpstr>EULER GRAPHS - EXAMPLES</vt:lpstr>
      <vt:lpstr>EULER GRAPH - UNICURSAL</vt:lpstr>
      <vt:lpstr>OPERATIONS ON GRAPHS</vt:lpstr>
      <vt:lpstr>OPERATIONS ON GRAPHS (Cont’)</vt:lpstr>
      <vt:lpstr>DECOMPOSITION</vt:lpstr>
      <vt:lpstr>GRAPHICAL REPRESENTATION OF OPERATIONS</vt:lpstr>
      <vt:lpstr>DELETION</vt:lpstr>
      <vt:lpstr>FUSION</vt:lpstr>
      <vt:lpstr>HAMILTONIAN CIRCUITS</vt:lpstr>
      <vt:lpstr>TRAVELING-MARKET WOMAN PROBLEM</vt:lpstr>
      <vt:lpstr>Assignment 2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OLIVER KORNYO</cp:lastModifiedBy>
  <cp:revision>76</cp:revision>
  <dcterms:created xsi:type="dcterms:W3CDTF">2023-07-24T13:47:17Z</dcterms:created>
  <dcterms:modified xsi:type="dcterms:W3CDTF">2025-02-05T15:11:00Z</dcterms:modified>
</cp:coreProperties>
</file>